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63" r:id="rId3"/>
    <p:sldId id="260" r:id="rId4"/>
    <p:sldId id="262" r:id="rId5"/>
    <p:sldId id="268" r:id="rId6"/>
    <p:sldId id="267" r:id="rId7"/>
    <p:sldId id="257" r:id="rId8"/>
    <p:sldId id="264" r:id="rId9"/>
    <p:sldId id="258" r:id="rId10"/>
    <p:sldId id="265" r:id="rId11"/>
    <p:sldId id="259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A14BB4-5527-76D3-9667-FE2620BFE165}" v="94" dt="2021-12-06T14:25:35.214"/>
    <p1510:client id="{556768C0-F6DE-5F17-6B0A-207505D87617}" v="397" dt="2021-12-06T22:40:43.565"/>
    <p1510:client id="{A318FC9B-B413-9572-F221-6E6BC62880A8}" v="17" dt="2021-12-07T22:18:12.694"/>
    <p1510:client id="{BF4CD331-FB65-08FC-87BE-93E33D713187}" v="23" dt="2021-12-08T01:18:26.8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BE3C1-DBE1-495D-B57B-2849774B866A}" type="datetimeFigureOut">
              <a:rPr lang="en-US" dirty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0182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117F-5CCF-4837-BE5F-2B92066CAFAF}" type="datetimeFigureOut">
              <a:rPr lang="en-US" dirty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562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B90BD-B6CE-46B7-997F-7313B992CCDC}" type="datetimeFigureOut">
              <a:rPr lang="en-US" dirty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3205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9D11F-B188-461D-B23F-39381795C052}" type="datetimeFigureOut">
              <a:rPr lang="en-US" dirty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568581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6D8D9-55A2-4063-B0F3-121F44549695}" type="datetimeFigureOut">
              <a:rPr lang="en-US" dirty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341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24536-994D-4021-A283-9F449C0DB509}" type="datetimeFigureOut">
              <a:rPr lang="en-US" dirty="0"/>
              <a:t>12/8/2021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6580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BBB78-C96F-47B7-AB17-D852CA960AC9}" type="datetimeFigureOut">
              <a:rPr lang="en-US" dirty="0"/>
              <a:t>12/8/2021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903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3F48C-C7C6-4055-9F49-3777875E72AE}" type="datetimeFigureOut">
              <a:rPr lang="en-US" dirty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269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6178E61D-D431-422C-9764-11DAFE33AB63}" type="datetimeFigureOut">
              <a:rPr lang="en-US" dirty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1933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DE42F4-6EEF-4EF7-8ED4-2208F0F89A08}" type="datetimeFigureOut">
              <a:rPr lang="en-US" dirty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78ACC-22D6-47C1-A373-4FD133E34F3C}" type="datetimeFigureOut">
              <a:rPr lang="en-US" dirty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664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5A6C69-6797-4E8A-BF37-F2C3751466E9}" type="datetimeFigureOut">
              <a:rPr lang="en-US" dirty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759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2014A1-A632-4878-A0D3-F52BA7563730}" type="datetimeFigureOut">
              <a:rPr lang="en-US" dirty="0"/>
              <a:t>12/8/2021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3880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9F462-093F-4566-844B-4C71F2739DA5}" type="datetimeFigureOut">
              <a:rPr lang="en-US" dirty="0"/>
              <a:t>12/8/2021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54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24A7AC-904D-4781-85BA-7D10C17ED021}" type="datetimeFigureOut">
              <a:rPr lang="en-US" dirty="0"/>
              <a:t>12/8/2021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49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1444B-B92B-4E27-8C94-BB93EAF5CB18}" type="datetimeFigureOut">
              <a:rPr lang="en-US" dirty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050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EFA5E-FA76-400D-B3DC-F0BA90E6D107}" type="datetimeFigureOut">
              <a:rPr lang="en-US" dirty="0"/>
              <a:t>12/8/2021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77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6E9DEC-419B-4CC5-A080-3B06BD5A8291}" type="datetimeFigureOut">
              <a:rPr lang="en-US" dirty="0"/>
              <a:t>12/8/2021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203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Stratosphere-Troposphere Exchange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Vasura Jayaweera &amp; Luke McFadden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F914B-C05B-411F-BBAB-4781B0C9F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More </a:t>
            </a:r>
            <a:r>
              <a:rPr lang="en-US" err="1">
                <a:cs typeface="Calibri Light"/>
              </a:rPr>
              <a:t>Realisitc</a:t>
            </a:r>
            <a:r>
              <a:rPr lang="en-US">
                <a:cs typeface="Calibri Light"/>
              </a:rPr>
              <a:t> Hadley Cell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54A90A-31CE-4B10-807D-50490114E1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We observe a larger Northern Hadley cell when the Northern Hemisphere is in Winter</a:t>
            </a:r>
          </a:p>
          <a:p>
            <a:r>
              <a:rPr lang="en-US"/>
              <a:t>Land/Ocean ratio higher in the North, different surface temperatures</a:t>
            </a:r>
          </a:p>
        </p:txBody>
      </p:sp>
    </p:spTree>
    <p:extLst>
      <p:ext uri="{BB962C8B-B14F-4D97-AF65-F5344CB8AC3E}">
        <p14:creationId xmlns:p14="http://schemas.microsoft.com/office/powerpoint/2010/main" val="3831731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4CFD3D83-D447-4204-88AB-4EC1C0687C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541" r="-1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406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398DF-4697-4B02-A8C6-47EE382A1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4F235-7F19-4F10-AFE2-A157A5277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Circulation is responsible for mass transport between the stratosphere and the troposphere</a:t>
            </a:r>
          </a:p>
          <a:p>
            <a:r>
              <a:rPr lang="en-US"/>
              <a:t>A (simple) three-cell structure can be explained by the differential heating and Coriolis forces</a:t>
            </a:r>
          </a:p>
        </p:txBody>
      </p:sp>
    </p:spTree>
    <p:extLst>
      <p:ext uri="{BB962C8B-B14F-4D97-AF65-F5344CB8AC3E}">
        <p14:creationId xmlns:p14="http://schemas.microsoft.com/office/powerpoint/2010/main" val="2742407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807EA90-A6F8-304E-85C5-C4A5AAB97139}"/>
              </a:ext>
            </a:extLst>
          </p:cNvPr>
          <p:cNvSpPr txBox="1"/>
          <p:nvPr/>
        </p:nvSpPr>
        <p:spPr>
          <a:xfrm>
            <a:off x="5536623" y="-1875000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9D1E94-39B7-D547-8E71-9DD4FBFB6E0D}"/>
              </a:ext>
            </a:extLst>
          </p:cNvPr>
          <p:cNvSpPr txBox="1"/>
          <p:nvPr/>
        </p:nvSpPr>
        <p:spPr>
          <a:xfrm>
            <a:off x="4602529" y="2733278"/>
            <a:ext cx="7008260" cy="211897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8 – 18 km above surface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15 C down to -50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Contains 85% of atmospheric mass</a:t>
            </a:r>
          </a:p>
          <a:p>
            <a:pPr marL="285750" indent="-285750" algn="l">
              <a:lnSpc>
                <a:spcPct val="150000"/>
              </a:lnSpc>
              <a:buFont typeface="Arial"/>
              <a:buChar char="•"/>
            </a:pPr>
            <a:r>
              <a:rPr lang="en-US"/>
              <a:t>Most of the water </a:t>
            </a:r>
            <a:r>
              <a:rPr lang="en-US" err="1"/>
              <a:t>vapour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endParaRPr lang="en-US">
              <a:ea typeface="+mn-lt"/>
              <a:cs typeface="+mn-lt"/>
            </a:endParaRPr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5B17B816-E002-4AFF-96CE-0DAD7BC0B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340" y="2345248"/>
            <a:ext cx="3477657" cy="4104636"/>
          </a:xfrm>
          <a:prstGeom prst="rect">
            <a:avLst/>
          </a:prstGeom>
        </p:spPr>
      </p:pic>
      <p:sp>
        <p:nvSpPr>
          <p:cNvPr id="9" name="Title 8">
            <a:extLst>
              <a:ext uri="{FF2B5EF4-FFF2-40B4-BE49-F238E27FC236}">
                <a16:creationId xmlns:a16="http://schemas.microsoft.com/office/drawing/2014/main" id="{B4BA8670-2694-4FD8-A906-7F7899CA7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Troposphere and Stratosphere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FAE25F-A6D8-48DF-8533-2581016B48A2}"/>
              </a:ext>
            </a:extLst>
          </p:cNvPr>
          <p:cNvSpPr txBox="1"/>
          <p:nvPr/>
        </p:nvSpPr>
        <p:spPr>
          <a:xfrm>
            <a:off x="4724400" y="2364953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Troposphere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9E51587-3F74-4955-8447-9512B0791C9C}"/>
              </a:ext>
            </a:extLst>
          </p:cNvPr>
          <p:cNvSpPr txBox="1"/>
          <p:nvPr/>
        </p:nvSpPr>
        <p:spPr>
          <a:xfrm>
            <a:off x="4724399" y="4715218"/>
            <a:ext cx="274319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/>
              <a:t>Stratosphere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A0CE89-7FF1-4229-8045-E25CE4C16A4C}"/>
              </a:ext>
            </a:extLst>
          </p:cNvPr>
          <p:cNvSpPr txBox="1"/>
          <p:nvPr/>
        </p:nvSpPr>
        <p:spPr>
          <a:xfrm>
            <a:off x="4648433" y="5175350"/>
            <a:ext cx="7008260" cy="87248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Between the tropopause and 50 km</a:t>
            </a:r>
          </a:p>
          <a:p>
            <a:pPr marL="285750" indent="-285750">
              <a:lnSpc>
                <a:spcPct val="150000"/>
              </a:lnSpc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Presence of ozone</a:t>
            </a:r>
          </a:p>
        </p:txBody>
      </p:sp>
    </p:spTree>
    <p:extLst>
      <p:ext uri="{BB962C8B-B14F-4D97-AF65-F5344CB8AC3E}">
        <p14:creationId xmlns:p14="http://schemas.microsoft.com/office/powerpoint/2010/main" val="6691493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82B3A1-D36B-499D-AC86-F798467954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Global Atmospheric Circulation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F2273B-B7D3-44B1-AD4F-3EC3D99A3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21" y="2289590"/>
            <a:ext cx="9613861" cy="359931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lnSpc>
                <a:spcPct val="160000"/>
              </a:lnSpc>
            </a:pPr>
            <a:r>
              <a:rPr lang="en-US" sz="2000" dirty="0"/>
              <a:t>Differential heating on the surface causes warmer air to</a:t>
            </a:r>
            <a:r>
              <a:rPr lang="en-US" sz="2000" dirty="0">
                <a:ea typeface="+mn-lt"/>
                <a:cs typeface="+mn-lt"/>
              </a:rPr>
              <a:t> rise through convection and reaches the top of the troposphere.</a:t>
            </a:r>
            <a:endParaRPr lang="en-US" sz="2000" dirty="0"/>
          </a:p>
          <a:p>
            <a:pPr marL="285750" indent="-285750">
              <a:lnSpc>
                <a:spcPct val="160000"/>
              </a:lnSpc>
            </a:pPr>
            <a:r>
              <a:rPr lang="en-US" sz="2000" dirty="0">
                <a:ea typeface="+mn-lt"/>
                <a:cs typeface="+mn-lt"/>
              </a:rPr>
              <a:t>Accumulated air will eventually cool and descend towards the surface thus reaching the equator as easterlies.</a:t>
            </a:r>
            <a:endParaRPr lang="en-US" sz="2000" dirty="0"/>
          </a:p>
          <a:p>
            <a:pPr marL="285750" indent="-285750">
              <a:lnSpc>
                <a:spcPct val="160000"/>
              </a:lnSpc>
            </a:pPr>
            <a:r>
              <a:rPr lang="en-US" sz="2000" dirty="0">
                <a:ea typeface="+mn-lt"/>
                <a:cs typeface="+mn-lt"/>
              </a:rPr>
              <a:t>This type of circulation is referred to as cells. </a:t>
            </a:r>
          </a:p>
          <a:p>
            <a:pPr marL="285750" indent="-285750">
              <a:lnSpc>
                <a:spcPct val="160000"/>
              </a:lnSpc>
            </a:pPr>
            <a:r>
              <a:rPr lang="en-US" sz="2000" dirty="0">
                <a:ea typeface="+mn-lt"/>
                <a:cs typeface="+mn-lt"/>
              </a:rPr>
              <a:t>The circulation of our planet can be represented by a three-cell model.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563448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C0D7A-E6B8-4167-AF09-C5D5EFA0D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Original Hadley Cell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764B2-B7F9-41F5-8AE4-D564EF235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2952" y="2647689"/>
            <a:ext cx="6164807" cy="337873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algn="just">
              <a:lnSpc>
                <a:spcPct val="150000"/>
              </a:lnSpc>
            </a:pPr>
            <a:r>
              <a:rPr lang="en-US"/>
              <a:t>Hadley proposed wind observations were from a single cycle from the equator to the poles.</a:t>
            </a:r>
          </a:p>
          <a:p>
            <a:pPr algn="just">
              <a:lnSpc>
                <a:spcPct val="150000"/>
              </a:lnSpc>
            </a:pPr>
            <a:r>
              <a:rPr lang="en-US"/>
              <a:t>Matched observations but was later found to be inconsistent for the mid latitudes.</a:t>
            </a:r>
          </a:p>
          <a:p>
            <a:pPr algn="just">
              <a:lnSpc>
                <a:spcPct val="150000"/>
              </a:lnSpc>
            </a:pPr>
            <a:r>
              <a:rPr lang="en-US"/>
              <a:t>Ignored the Coriolis effect.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F25039DD-47E8-4DD5-AFA5-C65F7DCEA3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85" y="2578460"/>
            <a:ext cx="4267200" cy="352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7661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561B6-733B-4413-90E7-8D196330C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Ferrel and Polar Cell</a:t>
            </a: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B82C5A92-F66D-4F03-A281-B413B8110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768" y="2663047"/>
            <a:ext cx="6342647" cy="26047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47C257-02E5-4756-839A-37E1303B0A6A}"/>
              </a:ext>
            </a:extLst>
          </p:cNvPr>
          <p:cNvSpPr txBox="1"/>
          <p:nvPr/>
        </p:nvSpPr>
        <p:spPr>
          <a:xfrm>
            <a:off x="6930189" y="2328110"/>
            <a:ext cx="5039224" cy="369331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William Ferrel (1817-1891) - accounted Earth’s rotation in wind systems.</a:t>
            </a:r>
          </a:p>
          <a:p>
            <a:pPr marL="285750" indent="-285750" algn="just">
              <a:buFont typeface="Arial"/>
              <a:buChar char="•"/>
            </a:pPr>
            <a:endParaRPr lang="en-US">
              <a:ea typeface="+mn-lt"/>
              <a:cs typeface="+mn-lt"/>
            </a:endParaRPr>
          </a:p>
          <a:p>
            <a:pPr marL="285750" indent="-285750" algn="just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Provide explanations to the reverse circulation that was observed in the midlatitudes.</a:t>
            </a:r>
          </a:p>
          <a:p>
            <a:pPr marL="285750" indent="-285750" algn="just">
              <a:buFont typeface="Arial"/>
              <a:buChar char="•"/>
            </a:pPr>
            <a:endParaRPr lang="en-US"/>
          </a:p>
          <a:p>
            <a:pPr marL="285750" indent="-285750" algn="just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Ferrel cells are not driven by temperature.</a:t>
            </a:r>
          </a:p>
          <a:p>
            <a:pPr marL="285750" indent="-285750" algn="just">
              <a:buFont typeface="Arial"/>
              <a:buChar char="•"/>
            </a:pPr>
            <a:endParaRPr lang="en-US"/>
          </a:p>
          <a:p>
            <a:pPr marL="285750" indent="-285750" algn="just">
              <a:buFont typeface="Arial"/>
              <a:buChar char="•"/>
            </a:pPr>
            <a:r>
              <a:rPr lang="en-US"/>
              <a:t>Polar Cell – Driven by surface temperatures.</a:t>
            </a:r>
          </a:p>
          <a:p>
            <a:pPr marL="285750" indent="-285750" algn="just">
              <a:buFont typeface="Arial"/>
              <a:buChar char="•"/>
            </a:pPr>
            <a:endParaRPr lang="en-US"/>
          </a:p>
          <a:p>
            <a:pPr marL="285750" indent="-285750" algn="just">
              <a:buFont typeface="Arial"/>
              <a:buChar char="•"/>
            </a:pPr>
            <a:r>
              <a:rPr lang="en-US">
                <a:ea typeface="+mn-lt"/>
                <a:cs typeface="+mn-lt"/>
              </a:rPr>
              <a:t>Smallest and weakest cell extending between 60° and 70° latitude.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60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4D518-0457-7344-880F-9335119033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Simulations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4E98D-2F21-6F42-8F08-542D4C288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en-US"/>
              <a:t>We use Energy2D – a two-dimensional heat transfer simulation interface</a:t>
            </a:r>
          </a:p>
          <a:p>
            <a:pPr>
              <a:lnSpc>
                <a:spcPct val="150000"/>
              </a:lnSpc>
            </a:pPr>
            <a:r>
              <a:rPr lang="en-US"/>
              <a:t>We modify the original Hadley cell example project to learn more about cell formation</a:t>
            </a:r>
          </a:p>
          <a:p>
            <a:pPr>
              <a:lnSpc>
                <a:spcPct val="150000"/>
              </a:lnSpc>
            </a:pPr>
            <a:r>
              <a:rPr lang="en-US"/>
              <a:t>We use constant-temperature “blocks” to represent surface temperatures, with higher temperatures at the equator </a:t>
            </a:r>
          </a:p>
        </p:txBody>
      </p:sp>
    </p:spTree>
    <p:extLst>
      <p:ext uri="{BB962C8B-B14F-4D97-AF65-F5344CB8AC3E}">
        <p14:creationId xmlns:p14="http://schemas.microsoft.com/office/powerpoint/2010/main" val="1588347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Background pattern&#10;&#10;Description automatically generated">
            <a:extLst>
              <a:ext uri="{FF2B5EF4-FFF2-40B4-BE49-F238E27FC236}">
                <a16:creationId xmlns:a16="http://schemas.microsoft.com/office/drawing/2014/main" id="{0E197262-D008-4075-81CE-7EFC799A0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7762" b="-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685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60503-BBD3-481D-952D-86178FED2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Three Cell Circulation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86B95-355A-41E6-A317-74BD3DFAE0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The Coriolis effect adds forces depending on your latitude</a:t>
            </a:r>
          </a:p>
          <a:p>
            <a:r>
              <a:rPr lang="en-US"/>
              <a:t>The north-south component of these were simulated by adding winds</a:t>
            </a:r>
          </a:p>
          <a:p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705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6AC935D6-B862-4FC2-AB81-0113C01842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555318" y="1982"/>
            <a:ext cx="13173591" cy="6927090"/>
          </a:xfrm>
        </p:spPr>
      </p:pic>
    </p:spTree>
    <p:extLst>
      <p:ext uri="{BB962C8B-B14F-4D97-AF65-F5344CB8AC3E}">
        <p14:creationId xmlns:p14="http://schemas.microsoft.com/office/powerpoint/2010/main" val="3172024630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04033917[[fn=Berlin]]_novariants" id="{309C13C0-3BE0-4E8F-8916-1D5516B3B5DD}" vid="{18E1BE87-7240-45DF-8788-3CAEB7F17AB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Berlin</vt:lpstr>
      <vt:lpstr>Stratosphere-Troposphere Exchange</vt:lpstr>
      <vt:lpstr>Troposphere and Stratosphere</vt:lpstr>
      <vt:lpstr>Global Atmospheric Circulation</vt:lpstr>
      <vt:lpstr>Original Hadley Cell</vt:lpstr>
      <vt:lpstr>Ferrel and Polar Cell</vt:lpstr>
      <vt:lpstr>Simulations</vt:lpstr>
      <vt:lpstr>PowerPoint Presentation</vt:lpstr>
      <vt:lpstr>Three Cell Circulation</vt:lpstr>
      <vt:lpstr>PowerPoint Presentation</vt:lpstr>
      <vt:lpstr>More Realisitc Hadley Cell</vt:lpstr>
      <vt:lpstr>PowerPoint Presentation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8</cp:revision>
  <dcterms:created xsi:type="dcterms:W3CDTF">2021-12-01T18:40:07Z</dcterms:created>
  <dcterms:modified xsi:type="dcterms:W3CDTF">2021-12-08T15:27:49Z</dcterms:modified>
</cp:coreProperties>
</file>

<file path=docProps/thumbnail.jpeg>
</file>